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24"/>
  </p:notesMasterIdLst>
  <p:handoutMasterIdLst>
    <p:handoutMasterId r:id="rId25"/>
  </p:handoutMasterIdLst>
  <p:sldIdLst>
    <p:sldId id="256" r:id="rId3"/>
    <p:sldId id="257" r:id="rId4"/>
    <p:sldId id="269" r:id="rId5"/>
    <p:sldId id="279" r:id="rId6"/>
    <p:sldId id="259" r:id="rId7"/>
    <p:sldId id="281" r:id="rId8"/>
    <p:sldId id="260" r:id="rId9"/>
    <p:sldId id="270" r:id="rId10"/>
    <p:sldId id="263" r:id="rId11"/>
    <p:sldId id="264" r:id="rId12"/>
    <p:sldId id="267" r:id="rId13"/>
    <p:sldId id="265" r:id="rId14"/>
    <p:sldId id="272" r:id="rId15"/>
    <p:sldId id="273" r:id="rId16"/>
    <p:sldId id="277" r:id="rId17"/>
    <p:sldId id="275" r:id="rId18"/>
    <p:sldId id="274" r:id="rId19"/>
    <p:sldId id="282" r:id="rId20"/>
    <p:sldId id="283" r:id="rId21"/>
    <p:sldId id="280" r:id="rId22"/>
    <p:sldId id="28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5" autoAdjust="0"/>
    <p:restoredTop sz="94660"/>
  </p:normalViewPr>
  <p:slideViewPr>
    <p:cSldViewPr snapToGrid="0">
      <p:cViewPr varScale="1">
        <p:scale>
          <a:sx n="107" d="100"/>
          <a:sy n="107" d="100"/>
        </p:scale>
        <p:origin x="762" y="108"/>
      </p:cViewPr>
      <p:guideLst>
        <p:guide orient="horz" pos="2160"/>
        <p:guide pos="3840"/>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32"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7/2/2019</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7/2/2019</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660935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3</a:t>
            </a:fld>
            <a:endParaRPr lang="en-US"/>
          </a:p>
        </p:txBody>
      </p:sp>
    </p:spTree>
    <p:extLst>
      <p:ext uri="{BB962C8B-B14F-4D97-AF65-F5344CB8AC3E}">
        <p14:creationId xmlns:p14="http://schemas.microsoft.com/office/powerpoint/2010/main" val="39121491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7/2/2019</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B3AF48E-ABA0-4B58-B562-D1D7408067C4}" type="datetime1">
              <a:rPr lang="en-US"/>
              <a:t>7/2/2019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A5034C-8BD9-4B0C-893B-33834FAB227F}" type="datetime1">
              <a:rPr lang="en-US"/>
              <a:t>7/2/2019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7CD787AA-CBCD-47F9-A04C-7106C508CDE4}" type="datetime1">
              <a:rPr lang="en-US"/>
              <a:t>7/2/2019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AD1CC9DD-75F5-4611-BA0B-CFB1A226639C}" type="datetime1">
              <a:rPr lang="en-US"/>
              <a:t>7/2/2019</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7/2/2019</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7/2/2019</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85CD17-C377-4DE5-9FCA-CC7471605C58}" type="datetime1">
              <a:rPr lang="en-US"/>
              <a:t>7/2/2019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9BE9F02-BE96-4BAE-86A5-1FA60D24CAE2}" type="datetime1">
              <a:rPr lang="en-US"/>
              <a:t>7/2/2019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427AEA-BBBB-4C9B-AB23-214EAA8AB789}" type="datetime1">
              <a:rPr lang="en-US"/>
              <a:t>7/2/2019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91CA30-F5CD-4CA0-B16A-349C6F830700}" type="datetime1">
              <a:rPr lang="en-US"/>
              <a:t>7/2/2019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900">
                <a:solidFill>
                  <a:schemeClr val="bg1"/>
                </a:solidFill>
              </a:defRPr>
            </a:lvl1pPr>
          </a:lstStyle>
          <a:p>
            <a:fld id="{9D3B9702-7FBF-4720-8670-571C5E7EEDDE}" type="datetime1">
              <a:rPr lang="en-US"/>
              <a:t>7/2/2019</a:t>
            </a:fld>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900">
                <a:solidFill>
                  <a:schemeClr val="bg1"/>
                </a:solidFill>
              </a:defRPr>
            </a:lvl1pPr>
          </a:lstStyle>
          <a:p>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050" b="1">
                <a:solidFill>
                  <a:schemeClr val="accent2"/>
                </a:solidFill>
              </a:defRPr>
            </a:lvl1pPr>
          </a:lstStyle>
          <a:p>
            <a:fld id="{8FDBFFB2-86D9-4B8F-A59A-553A60B94BBE}" type="slidenum">
              <a:rPr/>
              <a:pPr/>
              <a:t>‹#›</a:t>
            </a:fld>
            <a:endParaRPr/>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12.jpe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9.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9.xml"/><Relationship Id="rId5" Type="http://schemas.openxmlformats.org/officeDocument/2006/relationships/image" Target="../media/image33.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9862" y="234779"/>
            <a:ext cx="7091361" cy="1961884"/>
          </a:xfrm>
        </p:spPr>
        <p:txBody>
          <a:bodyPr/>
          <a:lstStyle/>
          <a:p>
            <a:r>
              <a:rPr lang="en-GB" dirty="0"/>
              <a:t>Welcome to Wessex Gardens</a:t>
            </a:r>
            <a:endParaRPr lang="en-US" dirty="0"/>
          </a:p>
        </p:txBody>
      </p:sp>
      <p:sp>
        <p:nvSpPr>
          <p:cNvPr id="3" name="Subtitle 2"/>
          <p:cNvSpPr>
            <a:spLocks noGrp="1"/>
          </p:cNvSpPr>
          <p:nvPr>
            <p:ph type="subTitle" idx="1"/>
          </p:nvPr>
        </p:nvSpPr>
        <p:spPr>
          <a:xfrm>
            <a:off x="991072" y="2490966"/>
            <a:ext cx="7091361" cy="838200"/>
          </a:xfrm>
        </p:spPr>
        <p:txBody>
          <a:bodyPr/>
          <a:lstStyle/>
          <a:p>
            <a:r>
              <a:rPr lang="en-US" sz="3200" dirty="0">
                <a:solidFill>
                  <a:srgbClr val="0070C0"/>
                </a:solidFill>
              </a:rPr>
              <a:t>What to expect in Reception</a:t>
            </a:r>
          </a:p>
          <a:p>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75687" y="4053041"/>
            <a:ext cx="1713206" cy="2293233"/>
          </a:xfrm>
          <a:prstGeom prst="rect">
            <a:avLst/>
          </a:prstGeom>
        </p:spPr>
      </p:pic>
    </p:spTree>
    <p:extLst>
      <p:ext uri="{BB962C8B-B14F-4D97-AF65-F5344CB8AC3E}">
        <p14:creationId xmlns:p14="http://schemas.microsoft.com/office/powerpoint/2010/main" val="35784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559" y="304800"/>
            <a:ext cx="9372600" cy="1200416"/>
          </a:xfrm>
        </p:spPr>
        <p:txBody>
          <a:bodyPr/>
          <a:lstStyle/>
          <a:p>
            <a:r>
              <a:rPr lang="en-GB" altLang="en-US" dirty="0"/>
              <a:t>Today you will have a chance </a:t>
            </a:r>
            <a:r>
              <a:rPr lang="en-GB" altLang="en-US" dirty="0" smtClean="0"/>
              <a:t>to:</a:t>
            </a:r>
            <a:endParaRPr lang="en-US" dirty="0"/>
          </a:p>
        </p:txBody>
      </p:sp>
      <p:sp>
        <p:nvSpPr>
          <p:cNvPr id="3" name="Content Placeholder 2"/>
          <p:cNvSpPr>
            <a:spLocks noGrp="1"/>
          </p:cNvSpPr>
          <p:nvPr>
            <p:ph idx="1"/>
          </p:nvPr>
        </p:nvSpPr>
        <p:spPr>
          <a:xfrm>
            <a:off x="886040" y="1686697"/>
            <a:ext cx="9372600" cy="4114800"/>
          </a:xfrm>
        </p:spPr>
        <p:txBody>
          <a:bodyPr/>
          <a:lstStyle/>
          <a:p>
            <a:r>
              <a:rPr lang="en-GB" altLang="en-US" sz="3200" dirty="0" smtClean="0"/>
              <a:t>Find out lots </a:t>
            </a:r>
            <a:r>
              <a:rPr lang="en-GB" altLang="en-US" sz="3200" dirty="0"/>
              <a:t>of information about the new year ahead. </a:t>
            </a:r>
          </a:p>
          <a:p>
            <a:r>
              <a:rPr lang="en-GB" altLang="en-US" sz="3200" dirty="0" smtClean="0"/>
              <a:t>Have an opportunity to </a:t>
            </a:r>
            <a:r>
              <a:rPr lang="en-GB" altLang="en-US" sz="3200" dirty="0"/>
              <a:t>meet the team.</a:t>
            </a:r>
          </a:p>
          <a:p>
            <a:r>
              <a:rPr lang="en-GB" altLang="en-US" sz="3200" dirty="0" smtClean="0"/>
              <a:t>Find out how </a:t>
            </a:r>
            <a:r>
              <a:rPr lang="en-GB" altLang="en-US" sz="3200" dirty="0"/>
              <a:t>the Reception routine works.</a:t>
            </a:r>
          </a:p>
          <a:p>
            <a:pPr marL="45720" indent="0">
              <a:buNone/>
            </a:pP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81567" y="3933877"/>
            <a:ext cx="2938243" cy="2195074"/>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15106" y="4399006"/>
            <a:ext cx="2927631" cy="2187146"/>
          </a:xfrm>
          <a:prstGeom prst="rect">
            <a:avLst/>
          </a:prstGeom>
        </p:spPr>
      </p:pic>
    </p:spTree>
    <p:extLst>
      <p:ext uri="{BB962C8B-B14F-4D97-AF65-F5344CB8AC3E}">
        <p14:creationId xmlns:p14="http://schemas.microsoft.com/office/powerpoint/2010/main" val="20839288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sz="4800" dirty="0"/>
              <a:t>Who we are!</a:t>
            </a:r>
            <a:endParaRPr lang="en-US" sz="4800" dirty="0"/>
          </a:p>
        </p:txBody>
      </p:sp>
      <p:sp>
        <p:nvSpPr>
          <p:cNvPr id="3" name="Content Placeholder 2"/>
          <p:cNvSpPr>
            <a:spLocks noGrp="1"/>
          </p:cNvSpPr>
          <p:nvPr>
            <p:ph sz="half" idx="1"/>
          </p:nvPr>
        </p:nvSpPr>
        <p:spPr>
          <a:xfrm>
            <a:off x="568412" y="1600200"/>
            <a:ext cx="10700950" cy="4114800"/>
          </a:xfrm>
        </p:spPr>
        <p:txBody>
          <a:bodyPr/>
          <a:lstStyle/>
          <a:p>
            <a:pPr>
              <a:buNone/>
            </a:pPr>
            <a:r>
              <a:rPr lang="en-GB" altLang="en-US" sz="2800" dirty="0"/>
              <a:t>The School has many members of staff available to help you.  </a:t>
            </a:r>
          </a:p>
          <a:p>
            <a:pPr>
              <a:buNone/>
            </a:pPr>
            <a:r>
              <a:rPr lang="en-GB" altLang="en-US" sz="2800" dirty="0"/>
              <a:t>We are:</a:t>
            </a:r>
          </a:p>
          <a:p>
            <a:r>
              <a:rPr lang="en-GB" altLang="en-US" sz="2800" dirty="0"/>
              <a:t>Senior Leaders</a:t>
            </a:r>
          </a:p>
          <a:p>
            <a:r>
              <a:rPr lang="en-GB" altLang="en-US" sz="2800" dirty="0" smtClean="0"/>
              <a:t>Office staff</a:t>
            </a:r>
          </a:p>
          <a:p>
            <a:r>
              <a:rPr lang="en-GB" altLang="en-US" sz="2800" dirty="0" err="1" smtClean="0"/>
              <a:t>SENco</a:t>
            </a:r>
            <a:endParaRPr lang="en-GB" altLang="en-US" sz="2800" dirty="0"/>
          </a:p>
          <a:p>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15020" y="2493817"/>
            <a:ext cx="1775276" cy="2578331"/>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33884" y="3564773"/>
            <a:ext cx="2381136" cy="1785852"/>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45041" y="4457699"/>
            <a:ext cx="1556240" cy="2170545"/>
          </a:xfrm>
          <a:prstGeom prst="rect">
            <a:avLst/>
          </a:prstGeom>
        </p:spPr>
      </p:pic>
    </p:spTree>
    <p:extLst>
      <p:ext uri="{BB962C8B-B14F-4D97-AF65-F5344CB8AC3E}">
        <p14:creationId xmlns:p14="http://schemas.microsoft.com/office/powerpoint/2010/main" val="38661690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Our Reception </a:t>
            </a:r>
            <a:endParaRPr lang="en-GB" dirty="0"/>
          </a:p>
        </p:txBody>
      </p:sp>
      <p:sp>
        <p:nvSpPr>
          <p:cNvPr id="8" name="Content Placeholder 7">
            <a:extLst>
              <a:ext uri="{FF2B5EF4-FFF2-40B4-BE49-F238E27FC236}">
                <a16:creationId xmlns:a16="http://schemas.microsoft.com/office/drawing/2014/main" id="{BAB7F7A9-F318-427A-A467-B8ECBA6369B0}"/>
              </a:ext>
            </a:extLst>
          </p:cNvPr>
          <p:cNvSpPr>
            <a:spLocks noGrp="1"/>
          </p:cNvSpPr>
          <p:nvPr>
            <p:ph idx="4294967295"/>
          </p:nvPr>
        </p:nvSpPr>
        <p:spPr>
          <a:xfrm>
            <a:off x="2171699" y="1818409"/>
            <a:ext cx="4998027" cy="2384881"/>
          </a:xfrm>
        </p:spPr>
        <p:txBody>
          <a:bodyPr>
            <a:noAutofit/>
          </a:bodyPr>
          <a:lstStyle/>
          <a:p>
            <a:r>
              <a:rPr lang="en-GB" sz="3600" dirty="0" smtClean="0"/>
              <a:t>We are called Silver Birch. </a:t>
            </a:r>
            <a:endParaRPr lang="en-GB" sz="3600" dirty="0"/>
          </a:p>
          <a:p>
            <a:r>
              <a:rPr lang="en-GB" sz="3600" dirty="0"/>
              <a:t>We aim for the children to be confident and happy in developing relationships with all the Silver Birch team. </a:t>
            </a:r>
          </a:p>
        </p:txBody>
      </p:sp>
    </p:spTree>
    <p:extLst>
      <p:ext uri="{BB962C8B-B14F-4D97-AF65-F5344CB8AC3E}">
        <p14:creationId xmlns:p14="http://schemas.microsoft.com/office/powerpoint/2010/main" val="23706319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8278" y="370702"/>
            <a:ext cx="9372600" cy="834081"/>
          </a:xfrm>
        </p:spPr>
        <p:txBody>
          <a:bodyPr/>
          <a:lstStyle/>
          <a:p>
            <a:r>
              <a:rPr lang="en-GB" dirty="0"/>
              <a:t>Silver Birch</a:t>
            </a:r>
            <a:endParaRPr lang="en-US" dirty="0"/>
          </a:p>
        </p:txBody>
      </p:sp>
      <p:sp>
        <p:nvSpPr>
          <p:cNvPr id="3" name="Content Placeholder 2"/>
          <p:cNvSpPr>
            <a:spLocks noGrp="1"/>
          </p:cNvSpPr>
          <p:nvPr>
            <p:ph idx="1"/>
          </p:nvPr>
        </p:nvSpPr>
        <p:spPr>
          <a:xfrm>
            <a:off x="2650665" y="1666568"/>
            <a:ext cx="9372600" cy="4114800"/>
          </a:xfrm>
        </p:spPr>
        <p:txBody>
          <a:bodyPr>
            <a:normAutofit fontScale="92500" lnSpcReduction="10000"/>
          </a:bodyPr>
          <a:lstStyle/>
          <a:p>
            <a:r>
              <a:rPr lang="en-GB" altLang="en-US" sz="3200" dirty="0"/>
              <a:t>We are very lucky to have a </a:t>
            </a:r>
            <a:r>
              <a:rPr lang="en-GB" altLang="en-US" sz="3200" dirty="0" smtClean="0"/>
              <a:t>lovely </a:t>
            </a:r>
            <a:r>
              <a:rPr lang="en-GB" altLang="en-US" sz="3200" dirty="0"/>
              <a:t>unit for Reception. </a:t>
            </a:r>
          </a:p>
          <a:p>
            <a:r>
              <a:rPr lang="en-GB" altLang="en-US" sz="3200" dirty="0"/>
              <a:t>We have </a:t>
            </a:r>
            <a:r>
              <a:rPr lang="en-GB" altLang="en-US" sz="3200" dirty="0" smtClean="0"/>
              <a:t>our inside learning areas, including a small room for reading and small group activities  and </a:t>
            </a:r>
            <a:r>
              <a:rPr lang="en-GB" altLang="en-US" sz="3200" dirty="0"/>
              <a:t>the outdoor learning space, which we share with Nursery. </a:t>
            </a:r>
          </a:p>
          <a:p>
            <a:r>
              <a:rPr lang="en-GB" altLang="en-US" sz="3200" dirty="0"/>
              <a:t>We also have access to the larger playground to play games like hockey and tennis. </a:t>
            </a:r>
            <a:endParaRPr lang="en-GB" altLang="en-US" sz="3200" dirty="0" smtClean="0"/>
          </a:p>
          <a:p>
            <a:r>
              <a:rPr lang="en-GB" altLang="en-US" sz="3200" dirty="0" smtClean="0"/>
              <a:t>We have a kitchen for cooking activities. </a:t>
            </a:r>
            <a:endParaRPr lang="en-GB" altLang="en-US" sz="3200" dirty="0"/>
          </a:p>
        </p:txBody>
      </p:sp>
      <p:pic>
        <p:nvPicPr>
          <p:cNvPr id="4" name="Picture 3"/>
          <p:cNvPicPr>
            <a:picLocks noChangeAspect="1"/>
          </p:cNvPicPr>
          <p:nvPr/>
        </p:nvPicPr>
        <p:blipFill>
          <a:blip r:embed="rId2"/>
          <a:stretch>
            <a:fillRect/>
          </a:stretch>
        </p:blipFill>
        <p:spPr>
          <a:xfrm>
            <a:off x="9642597" y="145827"/>
            <a:ext cx="1938216" cy="1454373"/>
          </a:xfrm>
          <a:prstGeom prst="rect">
            <a:avLst/>
          </a:prstGeom>
        </p:spPr>
      </p:pic>
      <p:pic>
        <p:nvPicPr>
          <p:cNvPr id="5" name="Picture 4"/>
          <p:cNvPicPr>
            <a:picLocks noChangeAspect="1"/>
          </p:cNvPicPr>
          <p:nvPr/>
        </p:nvPicPr>
        <p:blipFill>
          <a:blip r:embed="rId3"/>
          <a:stretch>
            <a:fillRect/>
          </a:stretch>
        </p:blipFill>
        <p:spPr>
          <a:xfrm>
            <a:off x="218831" y="2627205"/>
            <a:ext cx="2199447" cy="1649585"/>
          </a:xfrm>
          <a:prstGeom prst="rect">
            <a:avLst/>
          </a:prstGeom>
        </p:spPr>
      </p:pic>
      <p:pic>
        <p:nvPicPr>
          <p:cNvPr id="6" name="Picture 5"/>
          <p:cNvPicPr>
            <a:picLocks noChangeAspect="1"/>
          </p:cNvPicPr>
          <p:nvPr/>
        </p:nvPicPr>
        <p:blipFill>
          <a:blip r:embed="rId4"/>
          <a:stretch>
            <a:fillRect/>
          </a:stretch>
        </p:blipFill>
        <p:spPr>
          <a:xfrm>
            <a:off x="218831" y="204974"/>
            <a:ext cx="1780263" cy="1336078"/>
          </a:xfrm>
          <a:prstGeom prst="rect">
            <a:avLst/>
          </a:prstGeom>
        </p:spPr>
      </p:pic>
    </p:spTree>
    <p:extLst>
      <p:ext uri="{BB962C8B-B14F-4D97-AF65-F5344CB8AC3E}">
        <p14:creationId xmlns:p14="http://schemas.microsoft.com/office/powerpoint/2010/main" val="19625061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sz="half" idx="2"/>
          </p:nvPr>
        </p:nvSpPr>
        <p:spPr/>
        <p:txBody>
          <a:bodyPr/>
          <a:lstStyle/>
          <a:p>
            <a:endParaRPr lang="en-GB" dirty="0"/>
          </a:p>
        </p:txBody>
      </p:sp>
      <p:pic>
        <p:nvPicPr>
          <p:cNvPr id="2050"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3843" b="3843"/>
          <a:stretch>
            <a:fillRect/>
          </a:stretch>
        </p:blipFill>
        <p:spPr bwMode="auto">
          <a:xfrm>
            <a:off x="1449676" y="616527"/>
            <a:ext cx="6629400" cy="45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15631" y="1215737"/>
            <a:ext cx="3839059" cy="2883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20577" y="3616036"/>
            <a:ext cx="3914583" cy="29397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9922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18478" y="797010"/>
            <a:ext cx="6400801" cy="2486025"/>
          </a:xfrm>
        </p:spPr>
        <p:txBody>
          <a:bodyPr/>
          <a:lstStyle/>
          <a:p>
            <a:r>
              <a:rPr lang="en-GB" altLang="en-US" sz="5400" dirty="0"/>
              <a:t>Your child’s start to Wessex Gardens</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86808" y="3283035"/>
            <a:ext cx="2064941" cy="276405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48617" y="3731738"/>
            <a:ext cx="2104752" cy="2817341"/>
          </a:xfrm>
          <a:prstGeom prst="rect">
            <a:avLst/>
          </a:prstGeom>
        </p:spPr>
      </p:pic>
    </p:spTree>
    <p:extLst>
      <p:ext uri="{BB962C8B-B14F-4D97-AF65-F5344CB8AC3E}">
        <p14:creationId xmlns:p14="http://schemas.microsoft.com/office/powerpoint/2010/main" val="42745684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8909" y="346363"/>
            <a:ext cx="9372600" cy="1200416"/>
          </a:xfrm>
        </p:spPr>
        <p:txBody>
          <a:bodyPr/>
          <a:lstStyle/>
          <a:p>
            <a:r>
              <a:rPr lang="en-GB" dirty="0" smtClean="0"/>
              <a:t>Settling in</a:t>
            </a:r>
            <a:endParaRPr lang="en-GB" dirty="0"/>
          </a:p>
        </p:txBody>
      </p:sp>
      <p:sp>
        <p:nvSpPr>
          <p:cNvPr id="5" name="Content Placeholder 4"/>
          <p:cNvSpPr>
            <a:spLocks noGrp="1"/>
          </p:cNvSpPr>
          <p:nvPr>
            <p:ph idx="4294967295"/>
          </p:nvPr>
        </p:nvSpPr>
        <p:spPr>
          <a:xfrm>
            <a:off x="1620982" y="1672936"/>
            <a:ext cx="7273341" cy="4208319"/>
          </a:xfrm>
        </p:spPr>
        <p:txBody>
          <a:bodyPr>
            <a:normAutofit fontScale="77500" lnSpcReduction="20000"/>
          </a:bodyPr>
          <a:lstStyle/>
          <a:p>
            <a:pPr marL="45720" indent="0">
              <a:lnSpc>
                <a:spcPct val="120000"/>
              </a:lnSpc>
              <a:buNone/>
            </a:pPr>
            <a:r>
              <a:rPr lang="en-GB" altLang="en-US" sz="2200" dirty="0" smtClean="0"/>
              <a:t>This </a:t>
            </a:r>
            <a:r>
              <a:rPr lang="en-GB" altLang="en-US" sz="2200" dirty="0"/>
              <a:t>will be a gradual process. Even if your child has been in Nursery full time, we find this is the best method, because they are settling into a new environment with new adults. </a:t>
            </a:r>
            <a:endParaRPr lang="en-GB" altLang="en-US" sz="2200" dirty="0" smtClean="0"/>
          </a:p>
          <a:p>
            <a:pPr>
              <a:lnSpc>
                <a:spcPct val="120000"/>
              </a:lnSpc>
            </a:pPr>
            <a:r>
              <a:rPr lang="en-GB" altLang="en-US" sz="2200" dirty="0" smtClean="0"/>
              <a:t>We will come to do a home visit in September if you are new to the school. If your child is in our Nursery, we will organise times for you to come and visit your new teacher to discuss the year ahead. </a:t>
            </a:r>
            <a:endParaRPr lang="en-GB" altLang="en-US" sz="2200" dirty="0"/>
          </a:p>
          <a:p>
            <a:pPr>
              <a:lnSpc>
                <a:spcPct val="120000"/>
              </a:lnSpc>
            </a:pPr>
            <a:r>
              <a:rPr lang="en-GB" altLang="en-US" sz="2200" dirty="0"/>
              <a:t>The classes will be split into groups. The first group will come to school on Monday 9</a:t>
            </a:r>
            <a:r>
              <a:rPr lang="en-GB" altLang="en-US" sz="2200" baseline="30000" dirty="0" smtClean="0"/>
              <a:t>th</a:t>
            </a:r>
            <a:r>
              <a:rPr lang="en-GB" altLang="en-US" sz="2200" dirty="0" smtClean="0"/>
              <a:t> </a:t>
            </a:r>
            <a:r>
              <a:rPr lang="en-GB" altLang="en-US" sz="2200" dirty="0"/>
              <a:t>September. </a:t>
            </a:r>
          </a:p>
          <a:p>
            <a:pPr>
              <a:lnSpc>
                <a:spcPct val="120000"/>
              </a:lnSpc>
            </a:pPr>
            <a:r>
              <a:rPr lang="en-GB" altLang="en-US" sz="2200" dirty="0"/>
              <a:t>The other groups will come in over the following days. We will take the needs of the children into account when grouping them. </a:t>
            </a:r>
          </a:p>
          <a:p>
            <a:pPr>
              <a:lnSpc>
                <a:spcPct val="120000"/>
              </a:lnSpc>
            </a:pPr>
            <a:r>
              <a:rPr lang="en-GB" altLang="en-US" sz="2200" dirty="0"/>
              <a:t>Please ask for more details from the staff if you need to. </a:t>
            </a:r>
            <a:endParaRPr lang="en-US" altLang="en-US" sz="2200" dirty="0"/>
          </a:p>
          <a:p>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94323" y="2277477"/>
            <a:ext cx="2714372" cy="2305710"/>
          </a:xfrm>
          <a:prstGeom prst="rect">
            <a:avLst/>
          </a:prstGeom>
        </p:spPr>
      </p:pic>
    </p:spTree>
    <p:extLst>
      <p:ext uri="{BB962C8B-B14F-4D97-AF65-F5344CB8AC3E}">
        <p14:creationId xmlns:p14="http://schemas.microsoft.com/office/powerpoint/2010/main" val="8477181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2094" y="304800"/>
            <a:ext cx="9372600" cy="710387"/>
          </a:xfrm>
        </p:spPr>
        <p:txBody>
          <a:bodyPr/>
          <a:lstStyle/>
          <a:p>
            <a:r>
              <a:rPr lang="en-GB" altLang="en-US" dirty="0"/>
              <a:t>The first week</a:t>
            </a:r>
            <a:endParaRPr lang="en-US" dirty="0"/>
          </a:p>
        </p:txBody>
      </p:sp>
      <p:sp>
        <p:nvSpPr>
          <p:cNvPr id="3" name="Content Placeholder 2"/>
          <p:cNvSpPr>
            <a:spLocks noGrp="1"/>
          </p:cNvSpPr>
          <p:nvPr>
            <p:ph sz="half" idx="1"/>
          </p:nvPr>
        </p:nvSpPr>
        <p:spPr>
          <a:xfrm>
            <a:off x="1442094" y="1081216"/>
            <a:ext cx="7117491" cy="4232189"/>
          </a:xfrm>
        </p:spPr>
        <p:txBody>
          <a:bodyPr>
            <a:normAutofit fontScale="92500" lnSpcReduction="10000"/>
          </a:bodyPr>
          <a:lstStyle/>
          <a:p>
            <a:r>
              <a:rPr lang="en-GB" altLang="en-US" dirty="0" smtClean="0"/>
              <a:t>Within the next 2 weeks you will receive a letter detailing your child’s start date. </a:t>
            </a:r>
          </a:p>
          <a:p>
            <a:r>
              <a:rPr lang="en-GB" altLang="en-US" dirty="0" smtClean="0"/>
              <a:t>Each </a:t>
            </a:r>
            <a:r>
              <a:rPr lang="en-GB" altLang="en-US" dirty="0"/>
              <a:t>day a new group of children will join the class until by Friday all the children will have started. </a:t>
            </a:r>
          </a:p>
          <a:p>
            <a:r>
              <a:rPr lang="en-GB" altLang="en-US" dirty="0"/>
              <a:t>During the first week, all the children will go home at 11.45am. </a:t>
            </a:r>
          </a:p>
          <a:p>
            <a:r>
              <a:rPr lang="en-GB" altLang="en-US" dirty="0"/>
              <a:t>During the second week, all the children will stay for lunch and go home at </a:t>
            </a:r>
            <a:r>
              <a:rPr lang="en-GB" altLang="en-US" dirty="0" smtClean="0"/>
              <a:t>1.20pm</a:t>
            </a:r>
            <a:r>
              <a:rPr lang="en-GB" altLang="en-US" dirty="0"/>
              <a:t>. </a:t>
            </a:r>
          </a:p>
          <a:p>
            <a:r>
              <a:rPr lang="en-GB" altLang="en-US" dirty="0"/>
              <a:t>During the third week, all the children will stay until 2.30pm. </a:t>
            </a:r>
          </a:p>
          <a:p>
            <a:r>
              <a:rPr lang="en-GB" altLang="en-US" dirty="0"/>
              <a:t>After this, all the children will be full time. </a:t>
            </a:r>
          </a:p>
          <a:p>
            <a:r>
              <a:rPr lang="en-GB" altLang="en-US" dirty="0"/>
              <a:t>We hope this will help the children to settle well which is essential to their well being and progress. </a:t>
            </a:r>
          </a:p>
          <a:p>
            <a:endParaRPr lang="en-US"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9634161" y="304800"/>
            <a:ext cx="1629528" cy="2181225"/>
          </a:xfr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27219" y="3039763"/>
            <a:ext cx="3043411" cy="2273642"/>
          </a:xfrm>
          <a:prstGeom prst="rect">
            <a:avLst/>
          </a:prstGeom>
        </p:spPr>
      </p:pic>
    </p:spTree>
    <p:extLst>
      <p:ext uri="{BB962C8B-B14F-4D97-AF65-F5344CB8AC3E}">
        <p14:creationId xmlns:p14="http://schemas.microsoft.com/office/powerpoint/2010/main" val="1702010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5741" y="218302"/>
            <a:ext cx="9372600" cy="1200416"/>
          </a:xfrm>
        </p:spPr>
        <p:txBody>
          <a:bodyPr/>
          <a:lstStyle/>
          <a:p>
            <a:r>
              <a:rPr lang="en-GB" altLang="en-US" sz="3600" dirty="0"/>
              <a:t>Once your child is settled:</a:t>
            </a:r>
            <a:endParaRPr lang="en-US" dirty="0"/>
          </a:p>
        </p:txBody>
      </p:sp>
      <p:sp>
        <p:nvSpPr>
          <p:cNvPr id="4" name="Content Placeholder 3"/>
          <p:cNvSpPr>
            <a:spLocks noGrp="1"/>
          </p:cNvSpPr>
          <p:nvPr>
            <p:ph sz="half" idx="2"/>
          </p:nvPr>
        </p:nvSpPr>
        <p:spPr>
          <a:xfrm>
            <a:off x="1445741" y="1751313"/>
            <a:ext cx="7624118" cy="3337560"/>
          </a:xfrm>
        </p:spPr>
        <p:txBody>
          <a:bodyPr>
            <a:normAutofit fontScale="92500"/>
          </a:bodyPr>
          <a:lstStyle/>
          <a:p>
            <a:pPr marL="285750" indent="-285750">
              <a:lnSpc>
                <a:spcPct val="80000"/>
              </a:lnSpc>
              <a:buFont typeface="Arial" panose="020B0604020202020204" pitchFamily="34" charset="0"/>
              <a:buChar char="•"/>
            </a:pPr>
            <a:r>
              <a:rPr lang="en-GB" altLang="en-US" sz="2400" dirty="0"/>
              <a:t>Please be prompt at the beginning and end of the sessions.  </a:t>
            </a:r>
          </a:p>
          <a:p>
            <a:pPr marL="285750" indent="-285750">
              <a:lnSpc>
                <a:spcPct val="80000"/>
              </a:lnSpc>
              <a:buFont typeface="Arial" panose="020B0604020202020204" pitchFamily="34" charset="0"/>
              <a:buChar char="•"/>
            </a:pPr>
            <a:r>
              <a:rPr lang="en-GB" altLang="en-US" sz="2400" dirty="0"/>
              <a:t>Children can become upset if they are left waiting. </a:t>
            </a:r>
          </a:p>
          <a:p>
            <a:pPr marL="285750" indent="-285750">
              <a:lnSpc>
                <a:spcPct val="80000"/>
              </a:lnSpc>
              <a:buFont typeface="Arial" panose="020B0604020202020204" pitchFamily="34" charset="0"/>
              <a:buChar char="•"/>
            </a:pPr>
            <a:r>
              <a:rPr lang="en-GB" altLang="en-US" sz="2400" dirty="0" smtClean="0"/>
              <a:t>Your </a:t>
            </a:r>
            <a:r>
              <a:rPr lang="en-GB" altLang="en-US" sz="2400" dirty="0"/>
              <a:t>children will be encouraged to go outside, so please make sure they are dressed appropriately. </a:t>
            </a:r>
            <a:r>
              <a:rPr lang="en-GB" altLang="en-US" sz="2400" dirty="0" smtClean="0"/>
              <a:t>It is essential that they have wellie boots to wear when it is wet outside! </a:t>
            </a:r>
          </a:p>
          <a:p>
            <a:pPr marL="285750" indent="-285750">
              <a:lnSpc>
                <a:spcPct val="80000"/>
              </a:lnSpc>
              <a:buFont typeface="Arial" panose="020B0604020202020204" pitchFamily="34" charset="0"/>
              <a:buChar char="•"/>
            </a:pPr>
            <a:r>
              <a:rPr lang="en-GB" altLang="en-US" sz="2400" dirty="0" smtClean="0"/>
              <a:t>There </a:t>
            </a:r>
            <a:r>
              <a:rPr lang="en-GB" altLang="en-US" sz="2400" dirty="0"/>
              <a:t>will be access to fruit, milk and </a:t>
            </a:r>
            <a:r>
              <a:rPr lang="en-GB" altLang="en-US" sz="2400" dirty="0" smtClean="0"/>
              <a:t>water everyday. </a:t>
            </a:r>
            <a:endParaRPr lang="en-GB" altLang="en-US" sz="2400" dirty="0"/>
          </a:p>
          <a:p>
            <a:pPr marL="285750" indent="-285750">
              <a:lnSpc>
                <a:spcPct val="80000"/>
              </a:lnSpc>
              <a:buFont typeface="Arial" panose="020B0604020202020204" pitchFamily="34" charset="0"/>
              <a:buChar char="•"/>
            </a:pPr>
            <a:r>
              <a:rPr lang="en-GB" altLang="en-US" sz="2400" dirty="0"/>
              <a:t>We encourage you to provide a refillable water bottle. </a:t>
            </a:r>
          </a:p>
          <a:p>
            <a:endParaRPr lang="en-US" dirty="0"/>
          </a:p>
        </p:txBody>
      </p:sp>
      <p:pic>
        <p:nvPicPr>
          <p:cNvPr id="8" name="Content Placeholder 7"/>
          <p:cNvPicPr>
            <a:picLocks noGrp="1" noChangeAspect="1"/>
          </p:cNvPicPr>
          <p:nvPr>
            <p:ph sz="quarter" idx="4"/>
          </p:nvPr>
        </p:nvPicPr>
        <p:blipFill>
          <a:blip r:embed="rId2" cstate="print">
            <a:extLst>
              <a:ext uri="{28A0092B-C50C-407E-A947-70E740481C1C}">
                <a14:useLocalDpi xmlns:a14="http://schemas.microsoft.com/office/drawing/2010/main" val="0"/>
              </a:ext>
            </a:extLst>
          </a:blip>
          <a:stretch>
            <a:fillRect/>
          </a:stretch>
        </p:blipFill>
        <p:spPr>
          <a:xfrm>
            <a:off x="9489989" y="2545660"/>
            <a:ext cx="1696393" cy="2270729"/>
          </a:xfrm>
        </p:spPr>
      </p:pic>
    </p:spTree>
    <p:extLst>
      <p:ext uri="{BB962C8B-B14F-4D97-AF65-F5344CB8AC3E}">
        <p14:creationId xmlns:p14="http://schemas.microsoft.com/office/powerpoint/2010/main" val="9552246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What to do if your child is absent</a:t>
            </a:r>
            <a:endParaRPr lang="en-US" dirty="0"/>
          </a:p>
        </p:txBody>
      </p:sp>
      <p:sp>
        <p:nvSpPr>
          <p:cNvPr id="3" name="Content Placeholder 2"/>
          <p:cNvSpPr>
            <a:spLocks noGrp="1"/>
          </p:cNvSpPr>
          <p:nvPr>
            <p:ph idx="1"/>
          </p:nvPr>
        </p:nvSpPr>
        <p:spPr/>
        <p:txBody>
          <a:bodyPr/>
          <a:lstStyle/>
          <a:p>
            <a:pPr>
              <a:lnSpc>
                <a:spcPct val="80000"/>
              </a:lnSpc>
            </a:pPr>
            <a:r>
              <a:rPr lang="en-GB" altLang="en-US" dirty="0"/>
              <a:t>We monitor absence very </a:t>
            </a:r>
            <a:r>
              <a:rPr lang="en-GB" altLang="en-US" dirty="0" smtClean="0"/>
              <a:t>closely.</a:t>
            </a:r>
            <a:endParaRPr lang="en-GB" altLang="en-US" dirty="0"/>
          </a:p>
          <a:p>
            <a:pPr>
              <a:lnSpc>
                <a:spcPct val="80000"/>
              </a:lnSpc>
              <a:buNone/>
            </a:pPr>
            <a:endParaRPr lang="en-GB" altLang="en-US" dirty="0"/>
          </a:p>
          <a:p>
            <a:pPr>
              <a:lnSpc>
                <a:spcPct val="80000"/>
              </a:lnSpc>
            </a:pPr>
            <a:r>
              <a:rPr lang="en-GB" altLang="en-US" dirty="0"/>
              <a:t>Please call us if your child is </a:t>
            </a:r>
            <a:r>
              <a:rPr lang="en-GB" altLang="en-US" dirty="0" smtClean="0"/>
              <a:t>unwell.</a:t>
            </a:r>
            <a:endParaRPr lang="en-GB" altLang="en-US" dirty="0"/>
          </a:p>
          <a:p>
            <a:pPr>
              <a:lnSpc>
                <a:spcPct val="80000"/>
              </a:lnSpc>
              <a:buNone/>
            </a:pPr>
            <a:endParaRPr lang="en-GB" altLang="en-US" dirty="0"/>
          </a:p>
          <a:p>
            <a:pPr>
              <a:lnSpc>
                <a:spcPct val="80000"/>
              </a:lnSpc>
            </a:pPr>
            <a:r>
              <a:rPr lang="en-GB" altLang="en-US" dirty="0"/>
              <a:t>You will almost certainly </a:t>
            </a:r>
            <a:r>
              <a:rPr lang="en-GB" altLang="en-US" dirty="0" smtClean="0"/>
              <a:t>not </a:t>
            </a:r>
            <a:r>
              <a:rPr lang="en-GB" altLang="en-US" dirty="0"/>
              <a:t>be granted any leave of absence during term </a:t>
            </a:r>
            <a:r>
              <a:rPr lang="en-GB" altLang="en-US" dirty="0" smtClean="0"/>
              <a:t>times.</a:t>
            </a:r>
            <a:endParaRPr lang="en-GB" altLang="en-US" dirty="0"/>
          </a:p>
          <a:p>
            <a:pPr>
              <a:lnSpc>
                <a:spcPct val="80000"/>
              </a:lnSpc>
            </a:pPr>
            <a:endParaRPr lang="en-GB" altLang="en-US" dirty="0"/>
          </a:p>
          <a:p>
            <a:pPr>
              <a:lnSpc>
                <a:spcPct val="80000"/>
              </a:lnSpc>
            </a:pPr>
            <a:r>
              <a:rPr lang="en-GB" altLang="en-US" dirty="0"/>
              <a:t>Punctuality is important! Please be on time in the morning so your child does not miss out on phonics teaching. </a:t>
            </a:r>
            <a:endParaRPr lang="en-US" altLang="en-US" dirty="0"/>
          </a:p>
          <a:p>
            <a:endParaRPr lang="en-US" dirty="0"/>
          </a:p>
        </p:txBody>
      </p:sp>
    </p:spTree>
    <p:extLst>
      <p:ext uri="{BB962C8B-B14F-4D97-AF65-F5344CB8AC3E}">
        <p14:creationId xmlns:p14="http://schemas.microsoft.com/office/powerpoint/2010/main" val="1470882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43" y="304800"/>
            <a:ext cx="10221570" cy="1200416"/>
          </a:xfrm>
        </p:spPr>
        <p:txBody>
          <a:bodyPr/>
          <a:lstStyle/>
          <a:p>
            <a:r>
              <a:rPr lang="en-GB" altLang="en-US" dirty="0"/>
              <a:t>What we do to meet your child’s medical needs</a:t>
            </a:r>
            <a:endParaRPr lang="en-US" dirty="0"/>
          </a:p>
        </p:txBody>
      </p:sp>
      <p:sp>
        <p:nvSpPr>
          <p:cNvPr id="3" name="TextBox 2"/>
          <p:cNvSpPr txBox="1"/>
          <p:nvPr/>
        </p:nvSpPr>
        <p:spPr>
          <a:xfrm>
            <a:off x="1532238" y="1853514"/>
            <a:ext cx="9205784" cy="3170099"/>
          </a:xfrm>
          <a:prstGeom prst="rect">
            <a:avLst/>
          </a:prstGeom>
          <a:noFill/>
        </p:spPr>
        <p:txBody>
          <a:bodyPr wrap="square" rtlCol="0">
            <a:spAutoFit/>
          </a:bodyPr>
          <a:lstStyle/>
          <a:p>
            <a:r>
              <a:rPr lang="en-GB" altLang="en-US" sz="2000" dirty="0"/>
              <a:t>Allergies/Medical Conditions: please inform us if your child has or develops a medical condition. We will take details and support the child at school. </a:t>
            </a:r>
          </a:p>
          <a:p>
            <a:endParaRPr lang="en-GB" altLang="en-US" sz="2000" dirty="0"/>
          </a:p>
          <a:p>
            <a:r>
              <a:rPr lang="en-GB" altLang="en-US" sz="2000" dirty="0"/>
              <a:t>We are a ‘nut free’ school!</a:t>
            </a:r>
          </a:p>
          <a:p>
            <a:endParaRPr lang="en-GB" altLang="en-US" sz="2000" dirty="0"/>
          </a:p>
          <a:p>
            <a:r>
              <a:rPr lang="en-GB" altLang="en-US" sz="2000" dirty="0"/>
              <a:t>Illness/Minor Injuries in School: these are recorded and you will be notified of any injuries to the head. </a:t>
            </a:r>
          </a:p>
          <a:p>
            <a:endParaRPr lang="en-GB" altLang="en-US" sz="2000" dirty="0"/>
          </a:p>
          <a:p>
            <a:r>
              <a:rPr lang="en-GB" altLang="en-US" sz="2000" dirty="0"/>
              <a:t>Medication: you must inform us if your child needs any medication. If it needs to be administered in school we will ask you to complete a form. </a:t>
            </a:r>
            <a:endParaRPr lang="en-US" altLang="en-US" sz="2000" dirty="0"/>
          </a:p>
        </p:txBody>
      </p:sp>
    </p:spTree>
    <p:extLst>
      <p:ext uri="{BB962C8B-B14F-4D97-AF65-F5344CB8AC3E}">
        <p14:creationId xmlns:p14="http://schemas.microsoft.com/office/powerpoint/2010/main" val="33529440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126" y="181233"/>
            <a:ext cx="9372600" cy="733168"/>
          </a:xfrm>
        </p:spPr>
        <p:txBody>
          <a:bodyPr/>
          <a:lstStyle/>
          <a:p>
            <a:r>
              <a:rPr lang="en-GB" altLang="en-US" sz="3600" dirty="0"/>
              <a:t>A quick guide to your child’s learning</a:t>
            </a:r>
            <a:endParaRPr lang="en-GB" dirty="0"/>
          </a:p>
        </p:txBody>
      </p:sp>
      <p:sp>
        <p:nvSpPr>
          <p:cNvPr id="3" name="Content Placeholder 2"/>
          <p:cNvSpPr>
            <a:spLocks noGrp="1"/>
          </p:cNvSpPr>
          <p:nvPr>
            <p:ph idx="1"/>
          </p:nvPr>
        </p:nvSpPr>
        <p:spPr>
          <a:xfrm>
            <a:off x="1680519" y="1013255"/>
            <a:ext cx="10060932" cy="4677032"/>
          </a:xfrm>
        </p:spPr>
        <p:txBody>
          <a:bodyPr>
            <a:normAutofit fontScale="85000" lnSpcReduction="10000"/>
          </a:bodyPr>
          <a:lstStyle/>
          <a:p>
            <a:pPr lvl="1">
              <a:lnSpc>
                <a:spcPct val="80000"/>
              </a:lnSpc>
              <a:buNone/>
              <a:defRPr/>
            </a:pPr>
            <a:r>
              <a:rPr lang="en-GB" sz="2600" dirty="0"/>
              <a:t>Your child will follow the Early Years’ Foundation Stage Curriculum.  </a:t>
            </a:r>
          </a:p>
          <a:p>
            <a:pPr lvl="1">
              <a:lnSpc>
                <a:spcPct val="80000"/>
              </a:lnSpc>
              <a:buNone/>
              <a:defRPr/>
            </a:pPr>
            <a:r>
              <a:rPr lang="en-GB" sz="2600" dirty="0"/>
              <a:t>This is statutory and is divided into 7 areas of learning and development:</a:t>
            </a:r>
          </a:p>
          <a:p>
            <a:pPr lvl="1">
              <a:lnSpc>
                <a:spcPct val="80000"/>
              </a:lnSpc>
              <a:buNone/>
              <a:defRPr/>
            </a:pPr>
            <a:endParaRPr lang="en-GB" sz="2200" u="sng" dirty="0"/>
          </a:p>
          <a:p>
            <a:pPr lvl="1">
              <a:lnSpc>
                <a:spcPct val="80000"/>
              </a:lnSpc>
              <a:buNone/>
              <a:defRPr/>
            </a:pPr>
            <a:r>
              <a:rPr lang="en-GB" sz="2200" u="sng" dirty="0"/>
              <a:t>The Prime areas: </a:t>
            </a:r>
          </a:p>
          <a:p>
            <a:pPr marL="457200" lvl="1" indent="0">
              <a:lnSpc>
                <a:spcPct val="80000"/>
              </a:lnSpc>
              <a:buNone/>
              <a:defRPr/>
            </a:pPr>
            <a:r>
              <a:rPr lang="en-GB" sz="1900" dirty="0"/>
              <a:t>Communication and language</a:t>
            </a:r>
          </a:p>
          <a:p>
            <a:pPr marL="457200" lvl="1" indent="0">
              <a:lnSpc>
                <a:spcPct val="80000"/>
              </a:lnSpc>
              <a:buNone/>
              <a:defRPr/>
            </a:pPr>
            <a:r>
              <a:rPr lang="en-GB" sz="1900" dirty="0"/>
              <a:t>Physical development</a:t>
            </a:r>
          </a:p>
          <a:p>
            <a:pPr marL="457200" lvl="1" indent="0">
              <a:lnSpc>
                <a:spcPct val="80000"/>
              </a:lnSpc>
              <a:buNone/>
              <a:defRPr/>
            </a:pPr>
            <a:r>
              <a:rPr lang="en-GB" sz="1900" dirty="0"/>
              <a:t>Personal, social and emotional development</a:t>
            </a:r>
          </a:p>
          <a:p>
            <a:pPr marL="457200" lvl="1" indent="0">
              <a:lnSpc>
                <a:spcPct val="80000"/>
              </a:lnSpc>
              <a:buNone/>
              <a:defRPr/>
            </a:pPr>
            <a:endParaRPr lang="en-GB" sz="1900" dirty="0"/>
          </a:p>
          <a:p>
            <a:pPr marL="457200" lvl="1" indent="0">
              <a:lnSpc>
                <a:spcPct val="80000"/>
              </a:lnSpc>
              <a:buNone/>
              <a:defRPr/>
            </a:pPr>
            <a:r>
              <a:rPr lang="en-GB" sz="2200" u="sng" dirty="0"/>
              <a:t>Specific areas: </a:t>
            </a:r>
          </a:p>
          <a:p>
            <a:pPr marL="457200" lvl="1" indent="0">
              <a:lnSpc>
                <a:spcPct val="80000"/>
              </a:lnSpc>
              <a:buNone/>
              <a:defRPr/>
            </a:pPr>
            <a:r>
              <a:rPr lang="en-GB" sz="1900" dirty="0"/>
              <a:t>Literacy </a:t>
            </a:r>
          </a:p>
          <a:p>
            <a:pPr marL="457200" lvl="1" indent="0">
              <a:lnSpc>
                <a:spcPct val="80000"/>
              </a:lnSpc>
              <a:buNone/>
              <a:defRPr/>
            </a:pPr>
            <a:r>
              <a:rPr lang="en-GB" sz="1900" dirty="0"/>
              <a:t>Mathematics</a:t>
            </a:r>
          </a:p>
          <a:p>
            <a:pPr marL="457200" lvl="1" indent="0">
              <a:lnSpc>
                <a:spcPct val="80000"/>
              </a:lnSpc>
              <a:buNone/>
              <a:defRPr/>
            </a:pPr>
            <a:r>
              <a:rPr lang="en-GB" sz="1900" dirty="0"/>
              <a:t>Understanding the world</a:t>
            </a:r>
          </a:p>
          <a:p>
            <a:pPr marL="457200" lvl="1" indent="0">
              <a:lnSpc>
                <a:spcPct val="80000"/>
              </a:lnSpc>
              <a:buNone/>
              <a:defRPr/>
            </a:pPr>
            <a:r>
              <a:rPr lang="en-GB" sz="1900" dirty="0"/>
              <a:t>Expressive arts and design</a:t>
            </a:r>
          </a:p>
          <a:p>
            <a:pPr marL="800100" lvl="1" indent="-342900">
              <a:lnSpc>
                <a:spcPct val="80000"/>
              </a:lnSpc>
              <a:buFontTx/>
              <a:buAutoNum type="arabicPeriod"/>
              <a:defRPr/>
            </a:pPr>
            <a:endParaRPr lang="en-GB" sz="1900" dirty="0"/>
          </a:p>
          <a:p>
            <a:pPr lvl="1">
              <a:lnSpc>
                <a:spcPct val="80000"/>
              </a:lnSpc>
              <a:buNone/>
              <a:defRPr/>
            </a:pPr>
            <a:r>
              <a:rPr lang="en-GB" sz="1900" dirty="0"/>
              <a:t>The curriculum is play based, child initiated, allowing for children to develop at their own rate.</a:t>
            </a:r>
          </a:p>
          <a:p>
            <a:endParaRPr lang="en-GB"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41326" y="2337954"/>
            <a:ext cx="3132397" cy="2161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17968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386" y="218209"/>
            <a:ext cx="2652487" cy="721123"/>
          </a:xfrm>
        </p:spPr>
        <p:txBody>
          <a:bodyPr/>
          <a:lstStyle/>
          <a:p>
            <a:r>
              <a:rPr lang="en-GB" dirty="0"/>
              <a:t>Our routine </a:t>
            </a:r>
          </a:p>
        </p:txBody>
      </p:sp>
      <p:sp>
        <p:nvSpPr>
          <p:cNvPr id="3" name="Content Placeholder 2"/>
          <p:cNvSpPr>
            <a:spLocks noGrp="1"/>
          </p:cNvSpPr>
          <p:nvPr>
            <p:ph idx="1"/>
          </p:nvPr>
        </p:nvSpPr>
        <p:spPr>
          <a:xfrm>
            <a:off x="1589809" y="831274"/>
            <a:ext cx="9846655" cy="5209716"/>
          </a:xfrm>
        </p:spPr>
        <p:txBody>
          <a:bodyPr>
            <a:normAutofit fontScale="47500" lnSpcReduction="20000"/>
          </a:bodyPr>
          <a:lstStyle/>
          <a:p>
            <a:pPr>
              <a:lnSpc>
                <a:spcPct val="120000"/>
              </a:lnSpc>
            </a:pPr>
            <a:r>
              <a:rPr lang="en-GB" altLang="en-US" sz="3400" dirty="0"/>
              <a:t>In the mornings, we have a ‘soft’ start to the day. This means you can come into the class at 8.40 and help to settle your child at an activity. </a:t>
            </a:r>
            <a:endParaRPr lang="en-GB" altLang="en-US" sz="3400" dirty="0" smtClean="0"/>
          </a:p>
          <a:p>
            <a:pPr>
              <a:lnSpc>
                <a:spcPct val="120000"/>
              </a:lnSpc>
            </a:pPr>
            <a:r>
              <a:rPr lang="en-GB" altLang="en-US" sz="3400" dirty="0" smtClean="0"/>
              <a:t>We have activities to improve the children’s fine motor skills, which means strengthening their arm and finger muscles for reading and writing. Please try to be here early so they can take full advantage of this!</a:t>
            </a:r>
            <a:endParaRPr lang="en-GB" altLang="en-US" sz="3400" dirty="0"/>
          </a:p>
          <a:p>
            <a:pPr>
              <a:lnSpc>
                <a:spcPct val="120000"/>
              </a:lnSpc>
            </a:pPr>
            <a:r>
              <a:rPr lang="en-GB" altLang="en-US" sz="3400" dirty="0"/>
              <a:t>We will have a phonics session at 9am. Reception children begin to learn to read and write, so this is a crucial time. </a:t>
            </a:r>
          </a:p>
          <a:p>
            <a:pPr>
              <a:lnSpc>
                <a:spcPct val="120000"/>
              </a:lnSpc>
            </a:pPr>
            <a:r>
              <a:rPr lang="en-GB" altLang="en-US" sz="3400" dirty="0"/>
              <a:t>After phonics, the children can access independent learning, with resources and activities provided to stimulate and extend children's learning. </a:t>
            </a:r>
          </a:p>
          <a:p>
            <a:pPr>
              <a:lnSpc>
                <a:spcPct val="120000"/>
              </a:lnSpc>
            </a:pPr>
            <a:r>
              <a:rPr lang="en-GB" altLang="en-US" sz="3400" dirty="0"/>
              <a:t>During the </a:t>
            </a:r>
            <a:r>
              <a:rPr lang="en-GB" altLang="en-US" sz="3400" dirty="0" smtClean="0"/>
              <a:t>day, children </a:t>
            </a:r>
            <a:r>
              <a:rPr lang="en-GB" altLang="en-US" sz="3400" dirty="0"/>
              <a:t>to participate in activities to support their learning. </a:t>
            </a:r>
          </a:p>
          <a:p>
            <a:pPr>
              <a:lnSpc>
                <a:spcPct val="120000"/>
              </a:lnSpc>
            </a:pPr>
            <a:r>
              <a:rPr lang="en-GB" altLang="en-US" sz="3400" dirty="0"/>
              <a:t>At the end of the morning, we will have another whole class session. Lunch is at 11.45. </a:t>
            </a:r>
          </a:p>
          <a:p>
            <a:pPr>
              <a:lnSpc>
                <a:spcPct val="120000"/>
              </a:lnSpc>
            </a:pPr>
            <a:r>
              <a:rPr lang="en-GB" altLang="en-US" sz="3400" dirty="0"/>
              <a:t>In the afternoon, we have a whole class session at the beginning and </a:t>
            </a:r>
            <a:r>
              <a:rPr lang="en-GB" altLang="en-US" sz="3400" dirty="0" smtClean="0"/>
              <a:t>end, including maths. </a:t>
            </a:r>
          </a:p>
          <a:p>
            <a:pPr>
              <a:lnSpc>
                <a:spcPct val="120000"/>
              </a:lnSpc>
            </a:pPr>
            <a:r>
              <a:rPr lang="en-GB" altLang="en-US" sz="3400" dirty="0" smtClean="0"/>
              <a:t>Home time is at 3.30pm.  </a:t>
            </a:r>
            <a:endParaRPr lang="en-GB" altLang="en-US" sz="3400" dirty="0"/>
          </a:p>
        </p:txBody>
      </p:sp>
    </p:spTree>
    <p:extLst>
      <p:ext uri="{BB962C8B-B14F-4D97-AF65-F5344CB8AC3E}">
        <p14:creationId xmlns:p14="http://schemas.microsoft.com/office/powerpoint/2010/main" val="33088578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15CB8B2-4707-4441-8FB4-98CDABBC7EB9}"/>
              </a:ext>
            </a:extLst>
          </p:cNvPr>
          <p:cNvSpPr>
            <a:spLocks noGrp="1"/>
          </p:cNvSpPr>
          <p:nvPr>
            <p:ph type="title"/>
          </p:nvPr>
        </p:nvSpPr>
        <p:spPr>
          <a:xfrm>
            <a:off x="8848002" y="573368"/>
            <a:ext cx="2743201" cy="2322178"/>
          </a:xfrm>
        </p:spPr>
        <p:txBody>
          <a:bodyPr/>
          <a:lstStyle/>
          <a:p>
            <a:r>
              <a:rPr lang="en-GB" dirty="0" smtClean="0"/>
              <a:t>Swimming </a:t>
            </a:r>
            <a:endParaRPr lang="en-GB" dirty="0"/>
          </a:p>
        </p:txBody>
      </p:sp>
      <p:sp>
        <p:nvSpPr>
          <p:cNvPr id="2" name="Content Placeholder 1">
            <a:extLst>
              <a:ext uri="{FF2B5EF4-FFF2-40B4-BE49-F238E27FC236}">
                <a16:creationId xmlns:a16="http://schemas.microsoft.com/office/drawing/2014/main" id="{2E72BBE9-3E27-43FA-AC60-4E68E5FAF490}"/>
              </a:ext>
            </a:extLst>
          </p:cNvPr>
          <p:cNvSpPr>
            <a:spLocks noGrp="1"/>
          </p:cNvSpPr>
          <p:nvPr>
            <p:ph idx="1"/>
          </p:nvPr>
        </p:nvSpPr>
        <p:spPr/>
        <p:txBody>
          <a:bodyPr>
            <a:normAutofit fontScale="92500"/>
          </a:bodyPr>
          <a:lstStyle/>
          <a:p>
            <a:r>
              <a:rPr lang="en-GB" dirty="0"/>
              <a:t>After the children have settled, usually after the Autumn half term, we will begin swimming lessons. </a:t>
            </a:r>
            <a:endParaRPr lang="en-GB" dirty="0" smtClean="0"/>
          </a:p>
          <a:p>
            <a:r>
              <a:rPr lang="en-GB" dirty="0" smtClean="0"/>
              <a:t>The children will change themselves with the aid of two adults. We encourage you to begin helping the children become confident in </a:t>
            </a:r>
            <a:r>
              <a:rPr lang="en-GB" dirty="0"/>
              <a:t>d</a:t>
            </a:r>
            <a:r>
              <a:rPr lang="en-GB" dirty="0" smtClean="0"/>
              <a:t>ressing themselves. </a:t>
            </a:r>
          </a:p>
          <a:p>
            <a:r>
              <a:rPr lang="en-GB" dirty="0" smtClean="0"/>
              <a:t>The children will be accompanied in the pool by two experienced swimming instructors.</a:t>
            </a:r>
          </a:p>
          <a:p>
            <a:r>
              <a:rPr lang="en-GB" dirty="0" smtClean="0"/>
              <a:t>They will use floats and swimming aids to support them. </a:t>
            </a:r>
          </a:p>
          <a:p>
            <a:r>
              <a:rPr lang="en-GB" dirty="0" smtClean="0"/>
              <a:t>One adult from the class will be with them all the time.    </a:t>
            </a:r>
            <a:endParaRPr lang="en-GB" dirty="0"/>
          </a:p>
          <a:p>
            <a:endParaRPr lang="en-GB" dirty="0"/>
          </a:p>
        </p:txBody>
      </p:sp>
      <p:sp>
        <p:nvSpPr>
          <p:cNvPr id="3" name="Text Placeholder 2">
            <a:extLst>
              <a:ext uri="{FF2B5EF4-FFF2-40B4-BE49-F238E27FC236}">
                <a16:creationId xmlns:a16="http://schemas.microsoft.com/office/drawing/2014/main" id="{0E8D4627-DD18-417B-89E0-186D007AF46E}"/>
              </a:ext>
            </a:extLst>
          </p:cNvPr>
          <p:cNvSpPr>
            <a:spLocks noGrp="1"/>
          </p:cNvSpPr>
          <p:nvPr>
            <p:ph type="body" sz="half" idx="2"/>
          </p:nvPr>
        </p:nvSpPr>
        <p:spPr>
          <a:xfrm>
            <a:off x="8827223" y="3388232"/>
            <a:ext cx="2743200" cy="1131813"/>
          </a:xfrm>
        </p:spPr>
        <p:txBody>
          <a:bodyPr/>
          <a:lstStyle/>
          <a:p>
            <a:endParaRPr lang="en-GB" dirty="0"/>
          </a:p>
        </p:txBody>
      </p:sp>
      <p:pic>
        <p:nvPicPr>
          <p:cNvPr id="1026" name="Picture 2" descr="C:\Users\ahyett\AppData\Local\Microsoft\Windows\Temporary Internet Files\Content.IE5\AP73F7LA\cartoon-girl-swimming-underwater-small[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3238" y="3323488"/>
            <a:ext cx="3978451" cy="1723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2578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24465" y="222422"/>
            <a:ext cx="10456348" cy="615530"/>
          </a:xfrm>
        </p:spPr>
        <p:txBody>
          <a:bodyPr/>
          <a:lstStyle/>
          <a:p>
            <a:r>
              <a:rPr lang="en-GB" dirty="0" smtClean="0"/>
              <a:t>Lunch options </a:t>
            </a:r>
            <a:endParaRPr lang="en-GB" dirty="0"/>
          </a:p>
        </p:txBody>
      </p:sp>
      <p:sp>
        <p:nvSpPr>
          <p:cNvPr id="5" name="Content Placeholder 4"/>
          <p:cNvSpPr>
            <a:spLocks noGrp="1"/>
          </p:cNvSpPr>
          <p:nvPr>
            <p:ph sz="half" idx="1"/>
          </p:nvPr>
        </p:nvSpPr>
        <p:spPr>
          <a:xfrm>
            <a:off x="1145246" y="1100313"/>
            <a:ext cx="5655748" cy="4219832"/>
          </a:xfrm>
        </p:spPr>
        <p:txBody>
          <a:bodyPr/>
          <a:lstStyle/>
          <a:p>
            <a:r>
              <a:rPr lang="en-GB" altLang="en-US" sz="2400" dirty="0"/>
              <a:t>Lunch options: every child can have a school meal at </a:t>
            </a:r>
            <a:r>
              <a:rPr lang="en-GB" altLang="en-US" sz="2400" dirty="0" smtClean="0"/>
              <a:t>lunchtime which is free </a:t>
            </a:r>
            <a:r>
              <a:rPr lang="en-GB" altLang="en-US" sz="2400" dirty="0"/>
              <a:t>and vegetarian &amp; halal food is available. </a:t>
            </a:r>
            <a:endParaRPr lang="en-GB" altLang="en-US" sz="2400" dirty="0" smtClean="0"/>
          </a:p>
          <a:p>
            <a:r>
              <a:rPr lang="en-GB" altLang="en-US" sz="2400" dirty="0" smtClean="0"/>
              <a:t>You </a:t>
            </a:r>
            <a:r>
              <a:rPr lang="en-GB" altLang="en-US" sz="2400" dirty="0"/>
              <a:t>can bring a packed lunch for your child, including healthy food such as sandwiches, pasta, rice, fruit, yoghurt and cheese. </a:t>
            </a:r>
            <a:endParaRPr lang="en-GB" altLang="en-US" sz="2400" dirty="0" smtClean="0"/>
          </a:p>
          <a:p>
            <a:r>
              <a:rPr lang="en-GB" altLang="en-US" sz="2400" dirty="0" smtClean="0"/>
              <a:t>Please do not bring sweets</a:t>
            </a:r>
            <a:r>
              <a:rPr lang="en-GB" altLang="en-US" sz="2400" dirty="0"/>
              <a:t>, chocolate, nuts, crisps or fizzy </a:t>
            </a:r>
            <a:r>
              <a:rPr lang="en-GB" altLang="en-US" sz="2400" dirty="0" smtClean="0"/>
              <a:t>drinks. </a:t>
            </a:r>
            <a:endParaRPr lang="en-GB" altLang="en-US" sz="2400" dirty="0"/>
          </a:p>
          <a:p>
            <a:endParaRPr lang="en-GB" dirty="0"/>
          </a:p>
        </p:txBody>
      </p:sp>
      <p:pic>
        <p:nvPicPr>
          <p:cNvPr id="1026" name="Picture 2" descr="E:\DCIM\100MSDCF\DSC03348.JPG"/>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7346372" y="360825"/>
            <a:ext cx="3167233" cy="5634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5346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ltLang="en-US" dirty="0"/>
              <a:t>Parental involvement</a:t>
            </a:r>
            <a:endParaRPr lang="en-GB" dirty="0"/>
          </a:p>
        </p:txBody>
      </p:sp>
      <p:sp>
        <p:nvSpPr>
          <p:cNvPr id="5" name="Content Placeholder 4"/>
          <p:cNvSpPr>
            <a:spLocks noGrp="1"/>
          </p:cNvSpPr>
          <p:nvPr>
            <p:ph idx="1"/>
          </p:nvPr>
        </p:nvSpPr>
        <p:spPr>
          <a:xfrm>
            <a:off x="1376941" y="917021"/>
            <a:ext cx="6858000" cy="4590162"/>
          </a:xfrm>
        </p:spPr>
        <p:txBody>
          <a:bodyPr>
            <a:normAutofit/>
          </a:bodyPr>
          <a:lstStyle/>
          <a:p>
            <a:pPr>
              <a:defRPr/>
            </a:pPr>
            <a:r>
              <a:rPr lang="en-GB" dirty="0"/>
              <a:t>It is essential that we are all involved in the children’s progress this year. </a:t>
            </a:r>
          </a:p>
          <a:p>
            <a:pPr>
              <a:defRPr/>
            </a:pPr>
            <a:r>
              <a:rPr lang="en-GB" dirty="0"/>
              <a:t>Children make lots of progress this year if given good opportunities. </a:t>
            </a:r>
          </a:p>
          <a:p>
            <a:pPr>
              <a:defRPr/>
            </a:pPr>
            <a:r>
              <a:rPr lang="en-GB" dirty="0"/>
              <a:t>We will have parents meetings in the Autumn and Spring when your child is one of our focus children. </a:t>
            </a:r>
          </a:p>
          <a:p>
            <a:pPr>
              <a:defRPr/>
            </a:pPr>
            <a:r>
              <a:rPr lang="en-GB" dirty="0" smtClean="0"/>
              <a:t>We </a:t>
            </a:r>
            <a:r>
              <a:rPr lang="en-GB" dirty="0"/>
              <a:t>will also inform you about workshops through the year to help you understand and support your child in different aspects of the learning.   </a:t>
            </a:r>
            <a:endParaRPr lang="en-GB" dirty="0" smtClean="0"/>
          </a:p>
          <a:p>
            <a:pPr marL="45720" indent="0">
              <a:buNone/>
              <a:defRPr/>
            </a:pPr>
            <a:endParaRPr lang="en-GB" dirty="0"/>
          </a:p>
          <a:p>
            <a:pPr marL="45720" indent="0">
              <a:buNone/>
            </a:pPr>
            <a:endParaRPr lang="en-GB"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23117" y="731873"/>
            <a:ext cx="2372880" cy="1637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24248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796048" y="633844"/>
            <a:ext cx="2743201" cy="567983"/>
          </a:xfrm>
        </p:spPr>
        <p:txBody>
          <a:bodyPr/>
          <a:lstStyle/>
          <a:p>
            <a:r>
              <a:rPr lang="en-GB" dirty="0" smtClean="0"/>
              <a:t>Tapestry</a:t>
            </a:r>
            <a:endParaRPr lang="en-GB" dirty="0"/>
          </a:p>
        </p:txBody>
      </p:sp>
      <p:sp>
        <p:nvSpPr>
          <p:cNvPr id="7" name="Text Placeholder 6"/>
          <p:cNvSpPr>
            <a:spLocks noGrp="1"/>
          </p:cNvSpPr>
          <p:nvPr>
            <p:ph type="body" sz="half" idx="2"/>
          </p:nvPr>
        </p:nvSpPr>
        <p:spPr>
          <a:xfrm>
            <a:off x="8754486" y="1226128"/>
            <a:ext cx="2743200" cy="4208318"/>
          </a:xfrm>
        </p:spPr>
        <p:txBody>
          <a:bodyPr>
            <a:normAutofit/>
          </a:bodyPr>
          <a:lstStyle/>
          <a:p>
            <a:r>
              <a:rPr lang="en-GB" dirty="0"/>
              <a:t>We also have an online learning journal – Tapestry. Using this program we make observations about your child’s learning and you have access to it. We will get your email addresses to organise your access</a:t>
            </a:r>
            <a:r>
              <a:rPr lang="en-GB" dirty="0" smtClean="0"/>
              <a:t>.</a:t>
            </a:r>
          </a:p>
          <a:p>
            <a:r>
              <a:rPr lang="en-GB" dirty="0" smtClean="0"/>
              <a:t>It is very important that you access this every week to see how your child is learning. </a:t>
            </a:r>
          </a:p>
          <a:p>
            <a:r>
              <a:rPr lang="en-GB" dirty="0" smtClean="0"/>
              <a:t>You can also make upload your own photos and videos which helps us to understand your child’s skills, particularly if they are learning to speak English. This can be done on a tablet or phone. </a:t>
            </a:r>
          </a:p>
          <a:p>
            <a:r>
              <a:rPr lang="en-GB" dirty="0" smtClean="0"/>
              <a:t>Don’t worry we’ll teach you how!</a:t>
            </a:r>
            <a:endParaRPr lang="en-GB" dirty="0"/>
          </a:p>
          <a:p>
            <a:endParaRPr lang="en-GB"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93813" y="1004887"/>
            <a:ext cx="6858000" cy="3857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093196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70021" y="381027"/>
            <a:ext cx="2743201" cy="547200"/>
          </a:xfrm>
        </p:spPr>
        <p:txBody>
          <a:bodyPr/>
          <a:lstStyle/>
          <a:p>
            <a:r>
              <a:rPr lang="en-GB" dirty="0" smtClean="0"/>
              <a:t>Reading</a:t>
            </a:r>
            <a:endParaRPr lang="en-GB" dirty="0"/>
          </a:p>
        </p:txBody>
      </p:sp>
      <p:sp>
        <p:nvSpPr>
          <p:cNvPr id="7" name="Text Placeholder 6"/>
          <p:cNvSpPr>
            <a:spLocks noGrp="1"/>
          </p:cNvSpPr>
          <p:nvPr>
            <p:ph type="body" sz="half" idx="2"/>
          </p:nvPr>
        </p:nvSpPr>
        <p:spPr>
          <a:xfrm>
            <a:off x="8198427" y="862444"/>
            <a:ext cx="3626428" cy="5351319"/>
          </a:xfrm>
        </p:spPr>
        <p:txBody>
          <a:bodyPr>
            <a:normAutofit fontScale="77500" lnSpcReduction="20000"/>
          </a:bodyPr>
          <a:lstStyle/>
          <a:p>
            <a:pPr>
              <a:lnSpc>
                <a:spcPct val="110000"/>
              </a:lnSpc>
            </a:pPr>
            <a:r>
              <a:rPr lang="en-GB" sz="2000" dirty="0" smtClean="0"/>
              <a:t>This is one of the most important aspects of your child’s learning during Reception. </a:t>
            </a:r>
          </a:p>
          <a:p>
            <a:pPr>
              <a:lnSpc>
                <a:spcPct val="110000"/>
              </a:lnSpc>
            </a:pPr>
            <a:r>
              <a:rPr lang="en-GB" sz="2000" dirty="0" smtClean="0"/>
              <a:t>We will be reading with your child several times every week, both in groups and individually. </a:t>
            </a:r>
          </a:p>
          <a:p>
            <a:pPr>
              <a:lnSpc>
                <a:spcPct val="110000"/>
              </a:lnSpc>
            </a:pPr>
            <a:r>
              <a:rPr lang="en-GB" sz="2000" dirty="0" smtClean="0"/>
              <a:t>We also have a wonderful online reading resource called Bug Club which allows your child to read decodable books on a tablet to you at home. </a:t>
            </a:r>
          </a:p>
          <a:p>
            <a:pPr>
              <a:lnSpc>
                <a:spcPct val="110000"/>
              </a:lnSpc>
            </a:pPr>
            <a:r>
              <a:rPr lang="en-GB" sz="2000" dirty="0" smtClean="0"/>
              <a:t>We recommend you do at least 10 minutes every day!</a:t>
            </a:r>
          </a:p>
          <a:p>
            <a:pPr>
              <a:lnSpc>
                <a:spcPct val="110000"/>
              </a:lnSpc>
            </a:pPr>
            <a:r>
              <a:rPr lang="en-GB" sz="2000" dirty="0" smtClean="0"/>
              <a:t>You’ll be surprised how much of a difference this makes. </a:t>
            </a:r>
          </a:p>
          <a:p>
            <a:pPr>
              <a:lnSpc>
                <a:spcPct val="110000"/>
              </a:lnSpc>
            </a:pPr>
            <a:r>
              <a:rPr lang="en-GB" sz="2000" dirty="0" smtClean="0"/>
              <a:t>The children will take home 2 books every week; one small reading scheme book for them to read to you, and one story book for you to read to them. </a:t>
            </a:r>
          </a:p>
          <a:p>
            <a:pPr>
              <a:lnSpc>
                <a:spcPct val="110000"/>
              </a:lnSpc>
            </a:pPr>
            <a:endParaRPr lang="en-GB" sz="2000"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23552" y="654627"/>
            <a:ext cx="3366656" cy="25249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Grp="1" noChangeAspect="1" noChangeArrowheads="1"/>
          </p:cNvPicPr>
          <p:nvPr>
            <p:ph type="pic" idx="1"/>
          </p:nvPr>
        </p:nvPicPr>
        <p:blipFill>
          <a:blip r:embed="rId3">
            <a:extLst>
              <a:ext uri="{28A0092B-C50C-407E-A947-70E740481C1C}">
                <a14:useLocalDpi xmlns:a14="http://schemas.microsoft.com/office/drawing/2010/main" val="0"/>
              </a:ext>
            </a:extLst>
          </a:blip>
          <a:srcRect t="24138" b="24138"/>
          <a:stretch>
            <a:fillRect/>
          </a:stretch>
        </p:blipFill>
        <p:spPr bwMode="auto">
          <a:xfrm>
            <a:off x="4642458" y="2878282"/>
            <a:ext cx="3395054" cy="23414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79151" y="3491345"/>
            <a:ext cx="2490912" cy="1401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0995" y="889289"/>
            <a:ext cx="1815266" cy="1500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19098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3866" y="5021624"/>
            <a:ext cx="2743201" cy="1417222"/>
          </a:xfrm>
        </p:spPr>
        <p:txBody>
          <a:bodyPr/>
          <a:lstStyle/>
          <a:p>
            <a:r>
              <a:rPr lang="en-GB" b="1" u="sng" dirty="0"/>
              <a:t>Things to bring to school: </a:t>
            </a:r>
            <a:r>
              <a:rPr lang="en-GB" dirty="0"/>
              <a:t/>
            </a:r>
            <a:br>
              <a:rPr lang="en-GB" dirty="0"/>
            </a:br>
            <a:endParaRPr lang="en-GB" dirty="0"/>
          </a:p>
        </p:txBody>
      </p:sp>
      <p:sp>
        <p:nvSpPr>
          <p:cNvPr id="3" name="Content Placeholder 2"/>
          <p:cNvSpPr>
            <a:spLocks noGrp="1"/>
          </p:cNvSpPr>
          <p:nvPr>
            <p:ph idx="1"/>
          </p:nvPr>
        </p:nvSpPr>
        <p:spPr>
          <a:xfrm>
            <a:off x="1532803" y="1271155"/>
            <a:ext cx="6858000" cy="3955472"/>
          </a:xfrm>
        </p:spPr>
        <p:txBody>
          <a:bodyPr>
            <a:normAutofit fontScale="92500"/>
          </a:bodyPr>
          <a:lstStyle/>
          <a:p>
            <a:pPr lvl="0"/>
            <a:r>
              <a:rPr lang="en-GB" dirty="0" smtClean="0"/>
              <a:t>Named </a:t>
            </a:r>
            <a:r>
              <a:rPr lang="en-GB" dirty="0"/>
              <a:t>book bag. </a:t>
            </a:r>
          </a:p>
          <a:p>
            <a:pPr lvl="0"/>
            <a:r>
              <a:rPr lang="en-GB" dirty="0"/>
              <a:t>Named wellington boots. </a:t>
            </a:r>
          </a:p>
          <a:p>
            <a:pPr lvl="0"/>
            <a:r>
              <a:rPr lang="en-GB" dirty="0"/>
              <a:t>Change of clothes in case of accidents. </a:t>
            </a:r>
          </a:p>
          <a:p>
            <a:pPr lvl="0"/>
            <a:r>
              <a:rPr lang="en-GB" dirty="0"/>
              <a:t>Named water bottle. </a:t>
            </a:r>
          </a:p>
          <a:p>
            <a:pPr lvl="0"/>
            <a:r>
              <a:rPr lang="en-GB" dirty="0"/>
              <a:t>All uniform and coats must have names in them. </a:t>
            </a:r>
            <a:endParaRPr lang="en-GB" dirty="0" smtClean="0"/>
          </a:p>
          <a:p>
            <a:r>
              <a:rPr lang="en-GB" altLang="en-US" dirty="0"/>
              <a:t>Home learning: every child will get 2 reading books per week and some home learning every Friday</a:t>
            </a:r>
            <a:r>
              <a:rPr lang="en-GB" altLang="en-US" dirty="0" smtClean="0"/>
              <a:t>. Please bring books to school every day!</a:t>
            </a:r>
            <a:endParaRPr lang="en-GB" altLang="en-US" dirty="0"/>
          </a:p>
          <a:p>
            <a:pPr lvl="0"/>
            <a:endParaRPr lang="en-GB" dirty="0"/>
          </a:p>
        </p:txBody>
      </p:sp>
      <p:pic>
        <p:nvPicPr>
          <p:cNvPr id="7170" name="Picture 2" descr="E:\DCIM\100MSDCF\DSC0334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99014" y="249382"/>
            <a:ext cx="2701676" cy="4806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82562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14491" y="1619004"/>
            <a:ext cx="6400801" cy="2486025"/>
          </a:xfrm>
        </p:spPr>
        <p:txBody>
          <a:bodyPr>
            <a:noAutofit/>
          </a:bodyPr>
          <a:lstStyle/>
          <a:p>
            <a:pPr algn="ctr"/>
            <a:r>
              <a:rPr lang="en-GB" sz="4800" dirty="0" smtClean="0">
                <a:latin typeface="Comic Sans MS" panose="030F0702030302020204" pitchFamily="66" charset="0"/>
              </a:rPr>
              <a:t>And lastly…</a:t>
            </a:r>
            <a:br>
              <a:rPr lang="en-GB" sz="4800" dirty="0" smtClean="0">
                <a:latin typeface="Comic Sans MS" panose="030F0702030302020204" pitchFamily="66" charset="0"/>
              </a:rPr>
            </a:br>
            <a:r>
              <a:rPr lang="en-GB" sz="4800" dirty="0" smtClean="0">
                <a:latin typeface="Comic Sans MS" panose="030F0702030302020204" pitchFamily="66" charset="0"/>
              </a:rPr>
              <a:t>don’t forget to come to our open afternoon </a:t>
            </a:r>
            <a:br>
              <a:rPr lang="en-GB" sz="4800" dirty="0" smtClean="0">
                <a:latin typeface="Comic Sans MS" panose="030F0702030302020204" pitchFamily="66" charset="0"/>
              </a:rPr>
            </a:br>
            <a:r>
              <a:rPr lang="en-GB" sz="4800" dirty="0" smtClean="0">
                <a:latin typeface="Comic Sans MS" panose="030F0702030302020204" pitchFamily="66" charset="0"/>
              </a:rPr>
              <a:t>next Tuesday 25th between 2- 3pm !</a:t>
            </a:r>
            <a:br>
              <a:rPr lang="en-GB" sz="4800" dirty="0" smtClean="0">
                <a:latin typeface="Comic Sans MS" panose="030F0702030302020204" pitchFamily="66" charset="0"/>
              </a:rPr>
            </a:br>
            <a:endParaRPr lang="en-GB" sz="4800" dirty="0">
              <a:latin typeface="Comic Sans MS" panose="030F0702030302020204" pitchFamily="66" charset="0"/>
            </a:endParaRPr>
          </a:p>
        </p:txBody>
      </p:sp>
      <p:sp>
        <p:nvSpPr>
          <p:cNvPr id="2" name="Text Placeholder 1"/>
          <p:cNvSpPr>
            <a:spLocks noGrp="1"/>
          </p:cNvSpPr>
          <p:nvPr>
            <p:ph type="body" idx="1"/>
          </p:nvPr>
        </p:nvSpPr>
        <p:spPr>
          <a:xfrm>
            <a:off x="5180011" y="3583858"/>
            <a:ext cx="6400801" cy="2271252"/>
          </a:xfrm>
        </p:spPr>
        <p:txBody>
          <a:bodyPr>
            <a:normAutofit fontScale="92500" lnSpcReduction="10000"/>
          </a:bodyPr>
          <a:lstStyle/>
          <a:p>
            <a:r>
              <a:rPr lang="en-GB" sz="3600" dirty="0" smtClean="0"/>
              <a:t>This is a chance to look around the setting, and to meet the staff, and is great for the children to have that first step in getting to know their new class!</a:t>
            </a:r>
            <a:endParaRPr lang="en-GB" sz="3600" dirty="0"/>
          </a:p>
        </p:txBody>
      </p:sp>
    </p:spTree>
    <p:extLst>
      <p:ext uri="{BB962C8B-B14F-4D97-AF65-F5344CB8AC3E}">
        <p14:creationId xmlns:p14="http://schemas.microsoft.com/office/powerpoint/2010/main" val="3107890428"/>
      </p:ext>
    </p:extLst>
  </p:cSld>
  <p:clrMapOvr>
    <a:masterClrMapping/>
  </p:clrMapOvr>
  <p:timing>
    <p:tnLst>
      <p:par>
        <p:cTn id="1" dur="indefinite" restart="never" nodeType="tmRoot"/>
      </p:par>
    </p:tnLst>
  </p:timing>
</p:sld>
</file>

<file path=ppt/theme/theme1.xml><?xml version="1.0" encoding="utf-8"?>
<a:theme xmlns:a="http://schemas.openxmlformats.org/drawingml/2006/main" name="Children Happy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7909083B-3485-49E7-BBE7-EFD488C62F99}" vid="{B57F6697-5DA8-422E-86BF-20B69A74A1E0}"/>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22224F2-88E2-4E19-8BE2-5AB2030F715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0</TotalTime>
  <Words>1476</Words>
  <Application>Microsoft Office PowerPoint</Application>
  <PresentationFormat>Widescreen</PresentationFormat>
  <Paragraphs>121</Paragraphs>
  <Slides>21</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Comic Sans MS</vt:lpstr>
      <vt:lpstr>Euphemia</vt:lpstr>
      <vt:lpstr>Wingdings</vt:lpstr>
      <vt:lpstr>Children Happy 16x9</vt:lpstr>
      <vt:lpstr>Welcome to Wessex Gardens</vt:lpstr>
      <vt:lpstr>Today you will have a chance to:</vt:lpstr>
      <vt:lpstr>Who we are!</vt:lpstr>
      <vt:lpstr>Our Reception </vt:lpstr>
      <vt:lpstr>Silver Birch</vt:lpstr>
      <vt:lpstr>PowerPoint Presentation</vt:lpstr>
      <vt:lpstr>Your child’s start to Wessex Gardens</vt:lpstr>
      <vt:lpstr>Settling in</vt:lpstr>
      <vt:lpstr>The first week</vt:lpstr>
      <vt:lpstr>Once your child is settled:</vt:lpstr>
      <vt:lpstr>What to do if your child is absent</vt:lpstr>
      <vt:lpstr>What we do to meet your child’s medical needs</vt:lpstr>
      <vt:lpstr>A quick guide to your child’s learning</vt:lpstr>
      <vt:lpstr>Our routine </vt:lpstr>
      <vt:lpstr>Swimming </vt:lpstr>
      <vt:lpstr>Lunch options </vt:lpstr>
      <vt:lpstr>Parental involvement</vt:lpstr>
      <vt:lpstr>Tapestry</vt:lpstr>
      <vt:lpstr>Reading</vt:lpstr>
      <vt:lpstr>Things to bring to school:  </vt:lpstr>
      <vt:lpstr>And lastly… don’t forget to come to our open afternoon  next Tuesday 25th between 2- 3pm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2016-07-02T19:59:12Z</dcterms:created>
  <dcterms:modified xsi:type="dcterms:W3CDTF">2019-07-02T13:31:02Z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TC034618839991</vt:lpwstr>
  </property>
</Properties>
</file>